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24"/>
  </p:notesMasterIdLst>
  <p:sldIdLst>
    <p:sldId id="256" r:id="rId3"/>
    <p:sldId id="258" r:id="rId4"/>
    <p:sldId id="260" r:id="rId5"/>
    <p:sldId id="316" r:id="rId6"/>
    <p:sldId id="317" r:id="rId7"/>
    <p:sldId id="262" r:id="rId8"/>
    <p:sldId id="326" r:id="rId9"/>
    <p:sldId id="318" r:id="rId10"/>
    <p:sldId id="305" r:id="rId11"/>
    <p:sldId id="308" r:id="rId12"/>
    <p:sldId id="312" r:id="rId13"/>
    <p:sldId id="304" r:id="rId14"/>
    <p:sldId id="314" r:id="rId15"/>
    <p:sldId id="306" r:id="rId16"/>
    <p:sldId id="310" r:id="rId17"/>
    <p:sldId id="319" r:id="rId18"/>
    <p:sldId id="321" r:id="rId19"/>
    <p:sldId id="322" r:id="rId20"/>
    <p:sldId id="324" r:id="rId21"/>
    <p:sldId id="323" r:id="rId22"/>
    <p:sldId id="325" r:id="rId23"/>
  </p:sldIdLst>
  <p:sldSz cx="9144000" cy="5143500" type="screen16x9"/>
  <p:notesSz cx="6858000" cy="9144000"/>
  <p:embeddedFontLst>
    <p:embeddedFont>
      <p:font typeface="Montserrat" panose="020B0600000101010101" charset="0"/>
      <p:regular r:id="rId25"/>
      <p:bold r:id="rId26"/>
      <p:italic r:id="rId27"/>
      <p:boldItalic r:id="rId28"/>
    </p:embeddedFont>
    <p:embeddedFont>
      <p:font typeface="Fira Sans Extra Condensed Medium" panose="020B0600000101010101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맑은 고딕" panose="020B0503020000020004" pitchFamily="50" charset="-127"/>
      <p:regular r:id="rId33"/>
      <p:bold r:id="rId34"/>
    </p:embeddedFont>
    <p:embeddedFont>
      <p:font typeface="Cambria Math" panose="02040503050406030204" pitchFamily="18" charset="0"/>
      <p:regular r:id="rId35"/>
    </p:embeddedFont>
    <p:embeddedFont>
      <p:font typeface="나눔스퀘어 ExtraBold" panose="020B0600000101010101" pitchFamily="50" charset="-127"/>
      <p:bold r:id="rId36"/>
    </p:embeddedFont>
    <p:embeddedFont>
      <p:font typeface="나눔스퀘어_ac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1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CFF"/>
    <a:srgbClr val="C00000"/>
    <a:srgbClr val="00A0EA"/>
    <a:srgbClr val="C5EDFF"/>
    <a:srgbClr val="6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9259" autoAdjust="0"/>
  </p:normalViewPr>
  <p:slideViewPr>
    <p:cSldViewPr snapToGrid="0">
      <p:cViewPr varScale="1">
        <p:scale>
          <a:sx n="103" d="100"/>
          <a:sy n="103" d="100"/>
        </p:scale>
        <p:origin x="9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86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30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271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4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80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201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886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208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74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3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875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455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59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2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9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76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r>
              <a:rPr lang="en-US" altLang="ko-KR" sz="4800" dirty="0">
                <a:solidFill>
                  <a:srgbClr val="4A8CFF"/>
                </a:solidFill>
              </a:rPr>
              <a:t/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한유정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8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  <p:sp>
        <p:nvSpPr>
          <p:cNvPr id="20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융</a:t>
            </a:r>
            <a:r>
              <a:rPr lang="en-US" altLang="ko-KR" dirty="0"/>
              <a:t>·</a:t>
            </a:r>
            <a:r>
              <a:rPr lang="ko-KR" altLang="en-US" dirty="0"/>
              <a:t>복합 충전소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4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최적화 문제 정의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526" t="49257" r="48345" b="5302"/>
          <a:stretch/>
        </p:blipFill>
        <p:spPr>
          <a:xfrm>
            <a:off x="4737262" y="1691278"/>
            <a:ext cx="3090442" cy="27961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821" y="1220666"/>
            <a:ext cx="8327580" cy="75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MCLP(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최대지역커버 문제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):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제한된 시설물의 개수로 지역 수요를 최대한 커버할 수 있는지 파악하기 위한 입지 선정 모델링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분석을 위한 가정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24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Maximal Covering Location Problem (MCLP)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5599" y="1934982"/>
            <a:ext cx="4381663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설비의 위치가 일정거리 이내의 수요를 커버함 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(500m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가정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Cover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되지 못한 수요는 서비스를 못하는 수요가 아니라 서비스를 받긴 하지만 서비스 받는 설비로 부터의 거리가 커버리지 밖에 있어 만족할만한 서비스 수준을 제공받지 못하는 수요를 의미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797" y="2565448"/>
            <a:ext cx="138320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커버리지 거리</a:t>
            </a:r>
            <a:endParaRPr lang="en-US" altLang="ko-KR" sz="12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5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(covered distance)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500m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</a:t>
            </a:r>
          </a:p>
        </p:txBody>
      </p:sp>
    </p:spTree>
    <p:extLst>
      <p:ext uri="{BB962C8B-B14F-4D97-AF65-F5344CB8AC3E}">
        <p14:creationId xmlns:p14="http://schemas.microsoft.com/office/powerpoint/2010/main" val="7790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/>
              <a:t>입지선정지수 개발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FE29B69-5CAD-4C65-AE5C-0519EB52A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1921" r="3003" b="5614"/>
          <a:stretch/>
        </p:blipFill>
        <p:spPr bwMode="auto">
          <a:xfrm>
            <a:off x="3729527" y="1353459"/>
            <a:ext cx="2522548" cy="196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E17122-8BD2-4574-A387-08E0E64B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57" y="1067601"/>
            <a:ext cx="3165920" cy="2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71948" y="3919759"/>
            <a:ext cx="831189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인구현황데이터는 현재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1kmX1km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나누어져 있는 상태에서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찍음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정규화된 인구 수 정보 할당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자동차등록현황 지역에 해당하는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인구격자 중심점에 자동차등록대수 정보를 할당</a:t>
            </a:r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D5E3FEDA-CFE2-44F5-84B1-067F215CC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307575"/>
              </p:ext>
            </p:extLst>
          </p:nvPr>
        </p:nvGraphicFramePr>
        <p:xfrm>
          <a:off x="157819" y="1353459"/>
          <a:ext cx="1011801" cy="7315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Point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할당정보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88A1EDCA-24BD-485F-AB6F-C2D412DC9F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4" r="4146"/>
          <a:stretch/>
        </p:blipFill>
        <p:spPr>
          <a:xfrm>
            <a:off x="6447683" y="1353459"/>
            <a:ext cx="2336156" cy="1965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710" y="3488348"/>
            <a:ext cx="2488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1km X 1km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 격자 중심점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1435" y="3488348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70442" y="3488348"/>
            <a:ext cx="2090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행정경계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(424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동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819" y="729047"/>
            <a:ext cx="3294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</p:spTree>
    <p:extLst>
      <p:ext uri="{BB962C8B-B14F-4D97-AF65-F5344CB8AC3E}">
        <p14:creationId xmlns:p14="http://schemas.microsoft.com/office/powerpoint/2010/main" val="30268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입지선정지수 개발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선형회귀분석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(Linear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 = 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정규화된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정규화된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자동차 등록대수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충전소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= LPG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충전소에 대한 </a:t>
                </a:r>
                <a:r>
                  <a:rPr lang="ko-KR" altLang="en-US" sz="1200" dirty="0" err="1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정규화된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인구수와 </a:t>
                </a:r>
                <a:r>
                  <a:rPr lang="ko-KR" altLang="en-US" sz="1200" dirty="0" err="1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정규화된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자동차등록대수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blipFill>
                <a:blip r:embed="rId3"/>
                <a:stretch>
                  <a:fillRect b="-10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85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88858"/>
              </p:ext>
            </p:extLst>
          </p:nvPr>
        </p:nvGraphicFramePr>
        <p:xfrm>
          <a:off x="2899401" y="3535640"/>
          <a:ext cx="1281120" cy="79024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06678"/>
              </p:ext>
            </p:extLst>
          </p:nvPr>
        </p:nvGraphicFramePr>
        <p:xfrm>
          <a:off x="4971071" y="3535639"/>
          <a:ext cx="1011801" cy="79024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0.18646826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0.00962363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최적화 문제 정의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4048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제거된 항목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49247" y="1129417"/>
            <a:ext cx="8213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학교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유치원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고압가스 안전관리법에 따라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 보호시설까지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17m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이상의 안전거리를 유지해야함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4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178" y="4462146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0487" y="4449042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5929798" y="2837985"/>
            <a:ext cx="1964372" cy="16110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32406" y="4449042"/>
            <a:ext cx="1524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분포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9" y="2857127"/>
            <a:ext cx="2256962" cy="15948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21" y="2845413"/>
            <a:ext cx="2051026" cy="16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수소 충전소 최적입지선정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1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차 </a:t>
            </a: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0853"/>
          <a:stretch/>
        </p:blipFill>
        <p:spPr>
          <a:xfrm>
            <a:off x="441950" y="1268933"/>
            <a:ext cx="3475048" cy="2972039"/>
          </a:xfrm>
          <a:prstGeom prst="rect">
            <a:avLst/>
          </a:prstGeom>
        </p:spPr>
      </p:pic>
      <p:pic>
        <p:nvPicPr>
          <p:cNvPr id="1026" name="Picture 2" descr="https://www.notion.so/image/https%3A%2F%2Fs3-us-west-2.amazonaws.com%2Fsecure.notion-static.com%2Fb8716c6d-18da-44a4-be3c-f4130c8a3a4a%2FUntitled.png?table=block&amp;id=5cb9576b-c705-4f60-8d97-7a0382d0a511&amp;spaceId=f32c456b-1fca-4ae6-95f4-598fe4868f1c&amp;width=1700&amp;userId=ef927734-f09f-44a4-9820-8e803d4129e0&amp;cache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371" y="1268933"/>
            <a:ext cx="1669735" cy="11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notion.so/image/https%3A%2F%2Fs3-us-west-2.amazonaws.com%2Fsecure.notion-static.com%2Ff28e4edf-a753-45e8-8e37-538d4821fa76%2FUntitled.png?table=block&amp;id=82997250-c5dc-44c1-a32d-b0c3cab51bbc&amp;spaceId=f32c456b-1fca-4ae6-95f4-598fe4868f1c&amp;width=1700&amp;userId=ef927734-f09f-44a4-9820-8e803d4129e0&amp;cache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7" y="1268934"/>
            <a:ext cx="1679532" cy="11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193235" y="2373113"/>
            <a:ext cx="471896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2021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년 수소 충전소 구축 목표에 따라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8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개의 입지 선정 분석 결과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산과 강 위에 설치하라는 제안이 나옴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114300" lvl="5">
              <a:lnSpc>
                <a:spcPct val="20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	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하천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산같은 충전소 구축 불가 지역 고려 필요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 계획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임야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하천 등 개발이 불가능한 지역 제외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인구밀도 격자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100m x 100m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로 변환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가중치 산정에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LPG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충전소 추가 고려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Heuristic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: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수소자동차 등록현황 고려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7410" y="4344313"/>
            <a:ext cx="2444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MCLP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분석 결과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(1km x 1km)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3032380" y="3420205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2" idx="7"/>
          </p:cNvCxnSpPr>
          <p:nvPr/>
        </p:nvCxnSpPr>
        <p:spPr>
          <a:xfrm flipV="1">
            <a:off x="3301514" y="1925444"/>
            <a:ext cx="1783442" cy="1539783"/>
          </a:xfrm>
          <a:prstGeom prst="straightConnector1">
            <a:avLst/>
          </a:prstGeom>
          <a:ln w="28575">
            <a:solidFill>
              <a:srgbClr val="4A8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5059080" y="1699297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6779549" y="1669934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776860" y="1529680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/>
          <p:nvPr/>
        </p:nvCxnSpPr>
        <p:spPr>
          <a:xfrm rot="16200000" flipH="1">
            <a:off x="3858237" y="-1424022"/>
            <a:ext cx="155244" cy="6002689"/>
          </a:xfrm>
          <a:prstGeom prst="curvedConnector3">
            <a:avLst>
              <a:gd name="adj1" fmla="val -147252"/>
            </a:avLst>
          </a:prstGeom>
          <a:ln w="28575">
            <a:solidFill>
              <a:srgbClr val="4A8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2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4400" dirty="0"/>
              <a:t>DE </a:t>
            </a:r>
            <a:r>
              <a:rPr lang="ko-KR" altLang="en-US" sz="4400" dirty="0"/>
              <a:t>진행사항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4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데이터 리스트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 후 건수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수소차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등록현황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288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2020.09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가구원수별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가구수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9911</a:t>
                      </a:r>
                      <a:r>
                        <a:rPr lang="ko-KR" altLang="en-US" sz="11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상권배후지 직장인구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327240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상권배후지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집객시설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315120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주민등록인구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81060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,3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분기별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구별 주차장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2340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,3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연령별 자동차 등록현황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72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1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65760" y="1064767"/>
          <a:ext cx="8427721" cy="370992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 후 건수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8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수소충전소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363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20.09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9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구별 자동차 등록현황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24300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유치원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21912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19152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서울특별시교육청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 삭제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11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전국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LPG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충전소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10209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20410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12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초중고</a:t>
                      </a: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학교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99278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17028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 삭제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유일값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13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토지임야정보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853031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진행중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국토교통부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26960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34996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소방재난본부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현장대응단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데이터 리스트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4061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OPEN API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352026" y="978199"/>
            <a:ext cx="2979174" cy="3501398"/>
            <a:chOff x="2787804" y="-56654"/>
            <a:chExt cx="3860645" cy="593884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804" y="-56654"/>
              <a:ext cx="3860645" cy="271572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804" y="2653980"/>
              <a:ext cx="3860645" cy="211837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7804" y="4767263"/>
              <a:ext cx="3860645" cy="1114928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b="56538"/>
          <a:stretch/>
        </p:blipFill>
        <p:spPr>
          <a:xfrm>
            <a:off x="1695162" y="3572755"/>
            <a:ext cx="2461838" cy="8513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162" y="978199"/>
            <a:ext cx="2461838" cy="22695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73311" y="3261362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Open API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저장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8496" y="4534797"/>
            <a:ext cx="2457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지번주소에서 위경도주소로 변경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46060" y="4443242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위경도 변환 성공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07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544696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en-US" altLang="ko-KR" sz="2400" dirty="0"/>
              <a:t>DS </a:t>
            </a:r>
            <a:r>
              <a:rPr lang="ko-KR" altLang="en-US" sz="2400" dirty="0"/>
              <a:t>진행사항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en-US" altLang="ko-KR" sz="2400" dirty="0"/>
              <a:t>DE </a:t>
            </a:r>
            <a:r>
              <a:rPr lang="ko-KR" altLang="en-US" sz="2400" dirty="0"/>
              <a:t>진행사항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6" y="1053632"/>
            <a:ext cx="6508434" cy="3473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7393" y="4527020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에 데이터 저장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935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6192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주제 선정배경 및 서비스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327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5F3E04-587F-472E-ADDC-C7D7CD452200}"/>
              </a:ext>
            </a:extLst>
          </p:cNvPr>
          <p:cNvSpPr txBox="1"/>
          <p:nvPr/>
        </p:nvSpPr>
        <p:spPr>
          <a:xfrm>
            <a:off x="157819" y="729047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 수소충전소 구축 현황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84872" y="4104008"/>
            <a:ext cx="7128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u="sng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보급확산 목표 달성을 위해 수요분석 및 규제를 고려한 수소충전소 구축이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897281" y="3240275"/>
            <a:ext cx="22467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구매 결정시 걸림돌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(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국민권익위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 민원 조사결과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)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5434EB-73E5-4BCF-B1E8-287BC0F46504}"/>
              </a:ext>
            </a:extLst>
          </p:cNvPr>
          <p:cNvGrpSpPr/>
          <p:nvPr/>
        </p:nvGrpSpPr>
        <p:grpSpPr>
          <a:xfrm>
            <a:off x="6819886" y="1482278"/>
            <a:ext cx="2092266" cy="1634688"/>
            <a:chOff x="6373641" y="1624097"/>
            <a:chExt cx="2635104" cy="172272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DB450D4-D6F7-435A-8FEB-2B379CAA0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641" y="1672342"/>
              <a:ext cx="2635104" cy="1674481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99113" y="1624097"/>
              <a:ext cx="2300517" cy="4017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638877" y="3240275"/>
            <a:ext cx="327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수소충전소 구축 관련 이해관계자의 의견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58489" y="3286243"/>
            <a:ext cx="327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고압가스 안전관리법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C4E39A-E031-4743-88D5-99E47AC7BBEE}"/>
              </a:ext>
            </a:extLst>
          </p:cNvPr>
          <p:cNvSpPr txBox="1"/>
          <p:nvPr/>
        </p:nvSpPr>
        <p:spPr>
          <a:xfrm>
            <a:off x="3933673" y="1472096"/>
            <a:ext cx="200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수소충전소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규제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53908"/>
              </p:ext>
            </p:extLst>
          </p:nvPr>
        </p:nvGraphicFramePr>
        <p:xfrm>
          <a:off x="4058489" y="1855750"/>
          <a:ext cx="1945348" cy="129189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972674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972674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410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rgbClr val="4A8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 보호시설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471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 보호시설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65F3E04-587F-472E-ADDC-C7D7CD452200}"/>
              </a:ext>
            </a:extLst>
          </p:cNvPr>
          <p:cNvSpPr txBox="1"/>
          <p:nvPr/>
        </p:nvSpPr>
        <p:spPr>
          <a:xfrm>
            <a:off x="157819" y="729047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구축 필요성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8602" y="1535584"/>
            <a:ext cx="3105806" cy="1612063"/>
            <a:chOff x="568602" y="1535584"/>
            <a:chExt cx="3105806" cy="161206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62149" r="3625" b="179"/>
            <a:stretch/>
          </p:blipFill>
          <p:spPr>
            <a:xfrm>
              <a:off x="568602" y="1535584"/>
              <a:ext cx="3105806" cy="161206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42436" y="2417204"/>
              <a:ext cx="1205346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DF17EA-9A6B-437F-988E-7677BC1583D5}"/>
              </a:ext>
            </a:extLst>
          </p:cNvPr>
          <p:cNvCxnSpPr/>
          <p:nvPr/>
        </p:nvCxnSpPr>
        <p:spPr>
          <a:xfrm>
            <a:off x="6410863" y="1243457"/>
            <a:ext cx="0" cy="2656585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서비스 정의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236055"/>
            <a:ext cx="8009699" cy="291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특수목적법인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자동차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등록현황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1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학교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유치원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), LPG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충전소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수소차등록현황</a:t>
            </a: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증감추이</a:t>
            </a: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구축 현황 및 정부 계획 비교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 관련 뉴스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 관련 주식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프로젝트 </a:t>
            </a:r>
            <a:r>
              <a:rPr lang="ko-KR" altLang="en-US" dirty="0"/>
              <a:t>프로세스</a:t>
            </a:r>
            <a:br>
              <a:rPr lang="ko-KR" altLang="en-US" dirty="0"/>
            </a:b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12" y="729047"/>
            <a:ext cx="7011588" cy="39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6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4400" dirty="0"/>
              <a:t>DS </a:t>
            </a:r>
            <a:r>
              <a:rPr lang="ko-KR" altLang="en-US" sz="4400" dirty="0"/>
              <a:t>진행사항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7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선정 및 수집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666E3-CEE5-4050-A85F-E71589B0596A}"/>
              </a:ext>
            </a:extLst>
          </p:cNvPr>
          <p:cNvSpPr txBox="1"/>
          <p:nvPr/>
        </p:nvSpPr>
        <p:spPr>
          <a:xfrm>
            <a:off x="494836" y="951394"/>
            <a:ext cx="80010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인구수 데이터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주민등록인구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격자 데이터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377100" lvl="4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4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2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자동차 등록현황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자동차등록현황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동별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통계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행정경계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읍면동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3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수소차충전소 위치정보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3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3"/>
            </a:pP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등록현황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00957" y="951394"/>
            <a:ext cx="4967958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5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LPG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관련 데이터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한국가스안전공사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전국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LPG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충전소 현황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5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6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보호구역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학교ㆍ유치원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612000" lvl="5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이동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충전차량은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그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외면으로부터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보호시설까지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17m, 2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보호시설까지는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12m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이상의 안전거리를 유지할 것</a:t>
            </a: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7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토지임야정보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토지임야정보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5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사유지를 포함한 임야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염전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도로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철도 용지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제방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하천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국유지 제외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114300" lvl="2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6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485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831</Words>
  <Application>Microsoft Office PowerPoint</Application>
  <PresentationFormat>화면 슬라이드 쇼(16:9)</PresentationFormat>
  <Paragraphs>264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Montserrat</vt:lpstr>
      <vt:lpstr>Fira Sans Extra Condensed Medium</vt:lpstr>
      <vt:lpstr>Wingdings</vt:lpstr>
      <vt:lpstr>맑은 고딕</vt:lpstr>
      <vt:lpstr>맑은 고딕</vt:lpstr>
      <vt:lpstr>Cambria Math</vt:lpstr>
      <vt:lpstr>나눔스퀘어 ExtraBold</vt:lpstr>
      <vt:lpstr>나눔스퀘어_ac</vt:lpstr>
      <vt:lpstr>Arial</vt:lpstr>
      <vt:lpstr>나눔스퀘어 Bold</vt:lpstr>
      <vt:lpstr>Management Consulting Toolkit by Slidesgo</vt:lpstr>
      <vt:lpstr>디자인 사용자 지정</vt:lpstr>
      <vt:lpstr>수소충전소  최적 입지 선정</vt:lpstr>
      <vt:lpstr>목 차</vt:lpstr>
      <vt:lpstr>주제 선정배경 및 서비스</vt:lpstr>
      <vt:lpstr>주제 선정배경</vt:lpstr>
      <vt:lpstr>주제 선정배경</vt:lpstr>
      <vt:lpstr>서비스 정의</vt:lpstr>
      <vt:lpstr>프로젝트 프로세스 </vt:lpstr>
      <vt:lpstr>DS 진행사항</vt:lpstr>
      <vt:lpstr>데이터 선정 및 수집</vt:lpstr>
      <vt:lpstr>융·복합 충전소</vt:lpstr>
      <vt:lpstr>최적화 문제 정의</vt:lpstr>
      <vt:lpstr>입지선정지수 개발</vt:lpstr>
      <vt:lpstr>입지선정지수 개발</vt:lpstr>
      <vt:lpstr>최적화 문제 정의</vt:lpstr>
      <vt:lpstr>수소 충전소 최적입지선정</vt:lpstr>
      <vt:lpstr>DE 진행사항</vt:lpstr>
      <vt:lpstr>데이터 수집</vt:lpstr>
      <vt:lpstr>데이터 수집</vt:lpstr>
      <vt:lpstr>데이터 수집</vt:lpstr>
      <vt:lpstr>데이터 수집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150</cp:revision>
  <dcterms:modified xsi:type="dcterms:W3CDTF">2021-09-17T05:46:51Z</dcterms:modified>
</cp:coreProperties>
</file>